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6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7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7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2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6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6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5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6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4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F97B-DD97-4975-8D79-E80D86589C04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49D5-C649-4D57-AF2E-5A1C2FC34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9257" y="915079"/>
            <a:ext cx="9144000" cy="102076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15.01.23    Наладчик станков и оборудования в механообработке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Срок обучения - 2 года 10 месяцев (на базе 9 классов)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b="3200"/>
          <a:stretch/>
        </p:blipFill>
        <p:spPr bwMode="auto">
          <a:xfrm>
            <a:off x="3549650" y="4391819"/>
            <a:ext cx="4286250" cy="247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381500"/>
            <a:ext cx="3721100" cy="249713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900" y="4381500"/>
            <a:ext cx="4356100" cy="2476500"/>
          </a:xfrm>
          <a:prstGeom prst="rect">
            <a:avLst/>
          </a:prstGeom>
        </p:spPr>
      </p:pic>
      <p:pic>
        <p:nvPicPr>
          <p:cNvPr id="7" name="Picture 2" descr="https://s.rbk.ru/v1_companies_s3/resized/1200xH/media/trademarks/02a4feac-d729-4bed-956e-3c6e38104aa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5" y="133349"/>
            <a:ext cx="2418715" cy="85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0"/>
            <a:ext cx="1143000" cy="11195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4355" y="2023891"/>
            <a:ext cx="1191954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Ц</a:t>
            </a:r>
            <a:r>
              <a:rPr lang="ru-RU" sz="2400" dirty="0" smtClean="0">
                <a:solidFill>
                  <a:srgbClr val="002060"/>
                </a:solidFill>
              </a:rPr>
              <a:t>елевая группа по заказу ООО «ИСО» (25 человек) с гарантированным трудоустройством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С каждым студентом будет заключен договор о целевом обучении.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Набор </a:t>
            </a:r>
            <a:r>
              <a:rPr lang="ru-RU" sz="1400" dirty="0">
                <a:solidFill>
                  <a:srgbClr val="002060"/>
                </a:solidFill>
              </a:rPr>
              <a:t>в целевую группу проводится на конкурсной основе.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Количественный </a:t>
            </a:r>
            <a:r>
              <a:rPr lang="ru-RU" sz="1400" dirty="0">
                <a:solidFill>
                  <a:srgbClr val="002060"/>
                </a:solidFill>
              </a:rPr>
              <a:t>состав группы – 25 человек.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Зачисление </a:t>
            </a:r>
            <a:r>
              <a:rPr lang="ru-RU" sz="1400" dirty="0">
                <a:solidFill>
                  <a:srgbClr val="002060"/>
                </a:solidFill>
              </a:rPr>
              <a:t>будет осуществляться по результатам собеседования с предприятием - заказчиком.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055" y="3558301"/>
            <a:ext cx="1177984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НАЛАДЧИК</a:t>
            </a:r>
            <a:r>
              <a:rPr lang="ru-RU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это человек, который отвечает за правильную установку последовательности при обработке деталей, наладку механизмов, а также выявляет нарушения в работе устройств</a:t>
            </a:r>
            <a:endParaRPr lang="ru-RU" sz="16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8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50" y="328965"/>
            <a:ext cx="10172700" cy="398601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В рамках ФГОС СПО по профессии </a:t>
            </a:r>
            <a:r>
              <a:rPr lang="ru-RU" sz="2000" b="1" dirty="0">
                <a:solidFill>
                  <a:srgbClr val="002060"/>
                </a:solidFill>
              </a:rPr>
              <a:t>Наладчик станков и оборудования в </a:t>
            </a:r>
            <a:r>
              <a:rPr lang="ru-RU" sz="2000" b="1" dirty="0" smtClean="0">
                <a:solidFill>
                  <a:srgbClr val="002060"/>
                </a:solidFill>
              </a:rPr>
              <a:t>механообработке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студенты </a:t>
            </a:r>
            <a:r>
              <a:rPr lang="ru-RU" sz="2000" dirty="0">
                <a:solidFill>
                  <a:srgbClr val="002060"/>
                </a:solidFill>
              </a:rPr>
              <a:t>осваивают две квалификации: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User\AppData\Local\Packages\Microsoft.Windows.Photos_8wekyb3d8bbwe\TempState\ShareServiceTempFolder\98a21b41f00e164ab575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751164"/>
            <a:ext cx="3498850" cy="244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Old_Dekstop\2023-2024 год - Текущее\ИСО - Станочник\Станочни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85926"/>
            <a:ext cx="3911600" cy="26144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1600" y="3326697"/>
            <a:ext cx="63881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3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СТАНОЧНИК ШИРОКОГО ПРОФИЛЯ</a:t>
            </a: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 — это специалист в области металлообработки, обладающий широким спектром навыков и компетенций в работе с различными станками и оборудованием для обработки металлических заготовок.</a:t>
            </a:r>
          </a:p>
          <a:p>
            <a:r>
              <a:rPr lang="ru-RU" sz="1300" b="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Основные задачи и функции станочника широкого профиля:</a:t>
            </a:r>
            <a:endParaRPr lang="ru-RU" sz="1300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Обработка металлических заготовок: токарная обработка, сверление, нарезка, фрезерование и другие станочные операции.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Регулировка оборудования: настройка станков и оборудования для выполнения конкретных видов обработки, контроль за правильностью их работы.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Чтение технических чертежей: понимание и интерпретация технических чертежей и спецификаций, чтобы точно выполнять требования по размерам и форме изделий.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Работа с измерительными инструментами: использование различных измерительных инструментов для контроля размеров и качества обработки.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Обеспечение качества: контроль качества производимых деталей, выявление и устранение дефектов.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Обслуживание и техническое обслуживание: проведение регулярного технического обслуживания станков, их чистка, смазка и замена инструментов.</a:t>
            </a:r>
            <a:endParaRPr lang="ru-RU" sz="13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850" y="1117063"/>
            <a:ext cx="435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Станочник широкого профиля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Наладчик станков и манипуляторов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с программным управлением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69100" y="3315722"/>
            <a:ext cx="5194300" cy="346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3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НАЛАДЧИК СТАНКОВ И МАНИПУЛЯТОРОВ С ПРОГРАММНЫМ УПРАВЛЕНИЕМ</a:t>
            </a: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– сравнительно молодая, но пользующаяся высоким спросом на рынке труда профессия.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Наладчик станков и манипуляторов с программным управлением</a:t>
            </a:r>
            <a:r>
              <a:rPr lang="ru-RU" sz="13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это специалист технического профиля, который выполняет наладку, ремонт, настройку и обслуживание промышленного автоматизированного оборудования. Он производит весь комплекс работ по монтажу и техническому сопровождению металлообрабатывающих комплексов, станков, сборочных линий с механическими манипуляторами, сварочных автоматов, конвейерных комплексов и иного оборудования, используемого в современных технологических процессах. Наладчик выполняет сервисные операции на механической части оборудования, обслуживает приводы, рабочие органы, периферийные обрабатывающие насадки, а также производит наладку систем управления и позиционирования рабочих органов.</a:t>
            </a:r>
            <a:endParaRPr lang="ru-RU" sz="1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2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413000" y="2315800"/>
            <a:ext cx="9182100" cy="235267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ОСНОВНЫЕ ТРЕБОВАНИЯ, КОТОРЫЕ ПРЕДЪЯВЛЯЮТСЯ К КАНДИДАТАМ</a:t>
            </a:r>
            <a:endParaRPr lang="ru-RU" sz="1800" dirty="0">
              <a:solidFill>
                <a:srgbClr val="00206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Техническая направленность</a:t>
            </a:r>
            <a:endParaRPr lang="ru-RU" sz="1800" dirty="0">
              <a:solidFill>
                <a:srgbClr val="00206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Развитое </a:t>
            </a:r>
            <a:r>
              <a:rPr lang="ru-RU" sz="1800" dirty="0">
                <a:solidFill>
                  <a:srgbClr val="002060"/>
                </a:solidFill>
              </a:rPr>
              <a:t>пространственное </a:t>
            </a:r>
            <a:r>
              <a:rPr lang="ru-RU" sz="1800" dirty="0" smtClean="0">
                <a:solidFill>
                  <a:srgbClr val="002060"/>
                </a:solidFill>
              </a:rPr>
              <a:t>мышление</a:t>
            </a:r>
            <a:endParaRPr lang="ru-RU" sz="1800" dirty="0">
              <a:solidFill>
                <a:srgbClr val="00206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Высокие </a:t>
            </a:r>
            <a:r>
              <a:rPr lang="ru-RU" sz="1800" dirty="0">
                <a:solidFill>
                  <a:srgbClr val="002060"/>
                </a:solidFill>
              </a:rPr>
              <a:t>показатели зрительно-моторной </a:t>
            </a:r>
            <a:r>
              <a:rPr lang="ru-RU" sz="1800" dirty="0" smtClean="0">
                <a:solidFill>
                  <a:srgbClr val="002060"/>
                </a:solidFill>
              </a:rPr>
              <a:t>координации</a:t>
            </a:r>
            <a:endParaRPr lang="ru-RU" sz="1800" dirty="0">
              <a:solidFill>
                <a:srgbClr val="00206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Хороший глазомер</a:t>
            </a:r>
            <a:endParaRPr lang="ru-RU" sz="1800" dirty="0">
              <a:solidFill>
                <a:srgbClr val="00206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Усидчивость </a:t>
            </a:r>
            <a:r>
              <a:rPr lang="ru-RU" sz="1800" dirty="0">
                <a:solidFill>
                  <a:srgbClr val="002060"/>
                </a:solidFill>
              </a:rPr>
              <a:t>и способность долго сохранять </a:t>
            </a:r>
            <a:r>
              <a:rPr lang="ru-RU" sz="1800" dirty="0" smtClean="0">
                <a:solidFill>
                  <a:srgbClr val="002060"/>
                </a:solidFill>
              </a:rPr>
              <a:t>концентрацию</a:t>
            </a:r>
            <a:endParaRPr lang="ru-RU" sz="1800" dirty="0">
              <a:solidFill>
                <a:srgbClr val="00206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Дисциплинированность</a:t>
            </a:r>
            <a:endParaRPr lang="ru-RU" sz="1800" dirty="0">
              <a:solidFill>
                <a:srgbClr val="00206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Ответственность</a:t>
            </a:r>
            <a:endParaRPr lang="ru-RU" sz="1800" dirty="0">
              <a:solidFill>
                <a:srgbClr val="00206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Способность </a:t>
            </a:r>
            <a:r>
              <a:rPr lang="ru-RU" sz="1800" dirty="0">
                <a:solidFill>
                  <a:srgbClr val="002060"/>
                </a:solidFill>
              </a:rPr>
              <a:t>быстро реагировать на чрезвычайные происшествия и аварийные </a:t>
            </a:r>
            <a:r>
              <a:rPr lang="ru-RU" sz="1800" dirty="0" smtClean="0">
                <a:solidFill>
                  <a:srgbClr val="002060"/>
                </a:solidFill>
              </a:rPr>
              <a:t>сигналы</a:t>
            </a:r>
          </a:p>
          <a:p>
            <a:pPr lvl="0" algn="just">
              <a:spcBef>
                <a:spcPts val="0"/>
              </a:spcBef>
            </a:pPr>
            <a:endParaRPr lang="ru-RU" sz="1500" dirty="0"/>
          </a:p>
          <a:p>
            <a:pPr lvl="0" algn="just">
              <a:spcBef>
                <a:spcPts val="0"/>
              </a:spcBef>
            </a:pPr>
            <a:endParaRPr lang="ru-RU" sz="1500" dirty="0"/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33900" y="4902200"/>
            <a:ext cx="7505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КОМУ НЕ РЕКОМЕНДУЕТСЯ ПОЛУЧАТЬ ПРОФЕССИЮ НАЛАДЧИКА </a:t>
            </a:r>
            <a:endParaRPr lang="ru-RU" dirty="0" smtClean="0">
              <a:solidFill>
                <a:srgbClr val="00206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- Лицам, имеющим хронические заболевания дыхательной системы, почек и мочевыводящих путей, и нервной системы.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- Людям, предрасположенным к заболеваниям суставов и артриту.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- Обладающим пониженными офтальмологическими показателями.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- Имеющим аллергии на те или иные вещества.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0" y="50750"/>
            <a:ext cx="10350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КОГО ПОДХОДИТ ПРОФЕССИЯ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Профессия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Наладчика станков и оборудования в механообработке</a:t>
            </a:r>
            <a:r>
              <a:rPr lang="ru-RU" dirty="0" smtClean="0">
                <a:solidFill>
                  <a:srgbClr val="002060"/>
                </a:solidFill>
              </a:rPr>
              <a:t> подходит тем, кто: 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Интересуется техническими дисциплинами и точными науками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Любит технические устройства, способен работать со сложной техникой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Увлекается современными компьютерными технологиями и работой с программным обеспечением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Готов постоянно развиваться в профессиональном плане, изучать новые станки и оборудование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Может мобилизоваться для выполнения срочных работ и ремонта оборудования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6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5779" r="4847"/>
          <a:stretch/>
        </p:blipFill>
        <p:spPr>
          <a:xfrm>
            <a:off x="-88900" y="1"/>
            <a:ext cx="5092700" cy="6773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t="3247" r="4488" b="63921"/>
          <a:stretch/>
        </p:blipFill>
        <p:spPr>
          <a:xfrm>
            <a:off x="5928166" y="0"/>
            <a:ext cx="5768533" cy="3098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928166" y="3252143"/>
            <a:ext cx="605350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           Целевой договор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1300" dirty="0">
                <a:solidFill>
                  <a:srgbClr val="002060"/>
                </a:solidFill>
              </a:rPr>
              <a:t>Именные стипендии 3500 и 5000 рублей</a:t>
            </a:r>
          </a:p>
          <a:p>
            <a:pPr marL="457200" indent="-457200">
              <a:buFontTx/>
              <a:buChar char="-"/>
            </a:pPr>
            <a:r>
              <a:rPr lang="ru-RU" sz="1300" dirty="0">
                <a:solidFill>
                  <a:srgbClr val="002060"/>
                </a:solidFill>
              </a:rPr>
              <a:t>Производственная практика на рабочих местах ООО «ИСО»</a:t>
            </a:r>
          </a:p>
          <a:p>
            <a:pPr marL="457200" indent="-457200">
              <a:buFontTx/>
              <a:buChar char="-"/>
            </a:pPr>
            <a:r>
              <a:rPr lang="ru-RU" sz="1300" dirty="0">
                <a:solidFill>
                  <a:srgbClr val="002060"/>
                </a:solidFill>
              </a:rPr>
              <a:t>Наставник на производстве</a:t>
            </a:r>
          </a:p>
          <a:p>
            <a:pPr marL="457200" indent="-457200">
              <a:buFontTx/>
              <a:buChar char="-"/>
            </a:pPr>
            <a:r>
              <a:rPr lang="ru-RU" sz="1300" dirty="0">
                <a:solidFill>
                  <a:srgbClr val="002060"/>
                </a:solidFill>
              </a:rPr>
              <a:t>Трудоустройство на выпускном курсе с возможностью </a:t>
            </a:r>
          </a:p>
          <a:p>
            <a:r>
              <a:rPr lang="ru-RU" sz="1300">
                <a:solidFill>
                  <a:srgbClr val="002060"/>
                </a:solidFill>
              </a:rPr>
              <a:t>       </a:t>
            </a:r>
            <a:r>
              <a:rPr lang="ru-RU" sz="1300" smtClean="0">
                <a:solidFill>
                  <a:srgbClr val="002060"/>
                </a:solidFill>
              </a:rPr>
              <a:t> </a:t>
            </a:r>
            <a:r>
              <a:rPr lang="ru-RU" sz="1300" smtClean="0">
                <a:solidFill>
                  <a:srgbClr val="002060"/>
                </a:solidFill>
              </a:rPr>
              <a:t>    совмещать </a:t>
            </a:r>
            <a:r>
              <a:rPr lang="ru-RU" sz="1300" dirty="0">
                <a:solidFill>
                  <a:srgbClr val="002060"/>
                </a:solidFill>
              </a:rPr>
              <a:t>обучение с работой</a:t>
            </a:r>
          </a:p>
          <a:p>
            <a:pPr marL="457200" indent="-457200">
              <a:buFontTx/>
              <a:buChar char="-"/>
            </a:pPr>
            <a:r>
              <a:rPr lang="ru-RU" sz="1300" dirty="0">
                <a:solidFill>
                  <a:srgbClr val="002060"/>
                </a:solidFill>
              </a:rPr>
              <a:t>Гарантированное трудоустройство под конкретное рабочее место</a:t>
            </a:r>
          </a:p>
          <a:p>
            <a:pPr marL="457200" indent="-457200">
              <a:buFontTx/>
              <a:buChar char="-"/>
            </a:pPr>
            <a:r>
              <a:rPr lang="ru-RU" sz="1300" dirty="0">
                <a:solidFill>
                  <a:srgbClr val="002060"/>
                </a:solidFill>
              </a:rPr>
              <a:t>Высокая заработная </a:t>
            </a:r>
            <a:r>
              <a:rPr lang="ru-RU" sz="1300" dirty="0" smtClean="0">
                <a:solidFill>
                  <a:srgbClr val="002060"/>
                </a:solidFill>
              </a:rPr>
              <a:t>плата</a:t>
            </a:r>
            <a:endParaRPr lang="ru-RU" sz="13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D:\Old_Dekstop\2023-2024 год - Текущее\ИСО - Станочник\BX4rSPYPyK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0" b="11284"/>
          <a:stretch/>
        </p:blipFill>
        <p:spPr bwMode="auto">
          <a:xfrm>
            <a:off x="6705600" y="5465053"/>
            <a:ext cx="4991099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8912" y="5175747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Карьерный рост выпускника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51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375</Words>
  <Application>Microsoft Office PowerPoint</Application>
  <PresentationFormat>Широкоэкранный</PresentationFormat>
  <Paragraphs>48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 рамках ФГОС СПО по профессии Наладчик станков и оборудования в механообработке  студенты осваивают две квалификации: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cp:lastPrinted>2024-06-02T13:53:40Z</cp:lastPrinted>
  <dcterms:created xsi:type="dcterms:W3CDTF">2024-06-02T12:34:49Z</dcterms:created>
  <dcterms:modified xsi:type="dcterms:W3CDTF">2024-06-02T13:55:47Z</dcterms:modified>
</cp:coreProperties>
</file>